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52"/>
    <p:restoredTop sz="62799"/>
  </p:normalViewPr>
  <p:slideViewPr>
    <p:cSldViewPr snapToGrid="0">
      <p:cViewPr>
        <p:scale>
          <a:sx n="50" d="100"/>
          <a:sy n="50" d="100"/>
        </p:scale>
        <p:origin x="331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85CFB-B146-2D46-BE79-BB7DE5FD9B5C}" type="datetimeFigureOut">
              <a:rPr lang="en-US" smtClean="0"/>
              <a:t>11/1/25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71CA6-B479-D24A-921F-877211668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613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everyone, my name is Emily Picinich, and today I’ll be presenting my project titled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Mapping the Customer Journey: Predicting Purchase Conversion through Behavioral Analytics.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project explores how customer behavior data from an e-commerce platform can be used to predict who is most likely to make a purchase, and how those insights can guide better business decisions.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889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this project, several key takeaways stood out.</a:t>
            </a:r>
            <a:br>
              <a:rPr lang="en-US" b="0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 adding items to the cart is the strongest behavioral signal of intent.</a:t>
            </a:r>
            <a:br>
              <a:rPr lang="en-US" b="0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Second, time on page doesn’t matter much. Engagement depth is more meaningful than duration.</a:t>
            </a:r>
            <a:br>
              <a:rPr lang="en-US" b="0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Third, the checkout journey, represented by page type, is the clearest indicator of purchase likelihood.</a:t>
            </a:r>
            <a:br>
              <a:rPr lang="en-US" b="0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finally, a simple model like Logistic Regression can produce powerful, actionable insights without unnecessary complexity.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78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what can businesses actually do with this information?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 can redesign their funnels to encourage small early commitments, like adding one item to the cart.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 can streamline the checkout process to reduce drop-offs.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they can target customers who are already deep in the funnel with personalized messages or limited-time offers, focusing their marketing on those most likely to buy.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data-driven strategies can directly boost conversion rates and improve the customer experience.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003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Looking ahead, this model can be expanded in exciting ways.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could be used to predict other key outcomes like customer churn, subscription renewals, or even lifetime value.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could also feed into a live dashboard that scores users in real time, helping marketing teams make on-the-spot decisions.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course, ethical use is crucial. All predictions should be transparent, anonymized, and focused on helping customers, not manipulating them.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15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conclusion, this project showed that data science can provide real, actionable insight into the customer journey.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understanding what behaviors lead to a purchase, businesses can tailor their strategies to better serve customers and increase sales.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Ultimately, this data analysis isn’t just about predicting numbers – it’s about understanding people and creating experiences that meet their needs.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Thank you for listening, and I’m happy to take any 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726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Every e-commerce site faces the same challenge: lots of people visit, but only a small portion actually buy something.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Understanding what makes one visitor convert while another leaves the site is one of the most important questions in online retail.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the goal of this project was to uncover which customer actions best predict a purchase, and how businesses can use that knowledge to improve conversion rates.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5812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a business perspective, predicting purchase behavior matters because every abandoned cart represents lost revenue.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we can identify high-intent users early, companies can tailor their approach, maybe offering a discount, a reminder email, or a personalized recommendation, and recover potential sales.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short, the better we understand customer behavior, the smarter we can be with marketing and website design.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10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project used a dataset called </a:t>
            </a:r>
            <a:r>
              <a:rPr lang="en-US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customer_journey.csv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contained over 12,000 user sessions and 10 key features describing customer behavior.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included things like the page a user visited, their device type, country, referral source, how long they spent on the page, how many items they added to their cart, and whether or not they made a purchase.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data was clean and well-balanced across devices and regions, making it a solid foundation for analysis and predictive modeling.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52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we look at how users move through the website, we see a clear funnel.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people start on the home or product page, but as they move closer to checkout, the number of visitors drops off sharply.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drop-off is one of the biggest challenges for e-commerce businesses: understanding where customers disengage can help teams redesign pages or simplify steps to reduce that friction.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405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of the first things I looked at was how long people spend on the site.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data showed that there’s no consistent pattern. Some customers purchase after just a few seconds, while others browse for a long time without buying.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tells us that time on page isn’t necessarily a good predictor of purchase behavior. A long visit doesn’t always mean interest; sometimes it means indecision.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34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I analyzed the number of items customers added to their carts.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was the first strong indicator of conversion. The more items a customer added, the higher the chance they would complete a purchase.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though the correlation wasn’t huge, it was statistically significant, meaning that getting customers to add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anything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their cart is a major step toward conversion.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insight could help businesses focus on early engagement strategies, like “Add to Cart” pop-ups or bundle offers.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147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understand which other factors influenced purchase behavior, I ran a statistical test called Cramér’s V.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results showed that the type of page a user visited was the most important factor by far.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 who reached checkout or confirmation pages were much more likely to purchase than those who stayed on the home or product pages.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contrast, device type had no impact at all, meaning mobile, tablet, and desktop users behaved similarly.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reinforces that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 customer is in their journey matters more than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they got there.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5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the exploration, I built two predictive models: a Random Forest and a Logistic Regression model.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Logistic Regression model performed better overall, achieving almost 87% accuracy and an AUC score of 0.96, which means it could distinguish purchasers from non-purchasers about 96% of the time.</a:t>
            </a:r>
            <a:br>
              <a:rPr lang="en-US" dirty="0"/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model is also easy to interpret, making it ideal for business applications. It can quickly highlight which actions are most strongly tied to buying behavior.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D71CA6-B479-D24A-921F-877211668E4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894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D8FA3-FB0D-7564-9534-E9F1C60AFC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Mapping the Customer Journey: Predicting Purchase Conversion through Behavioral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DB68FC-8428-6A3F-4F8C-05E0E5109E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Emily Picinich</a:t>
            </a: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52788F11-05FB-A2FD-5E4D-696FDF2AFF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459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44"/>
    </mc:Choice>
    <mc:Fallback>
      <p:transition spd="slow" advTm="21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46D44-0F19-1188-1163-E13EE96CF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2B072-2342-4062-233C-04A3C598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099EA-F7FB-20E5-903C-B03D2D5C9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Adding items to a cart is the strongest predictor </a:t>
            </a:r>
            <a:r>
              <a:rPr lang="en-US" dirty="0"/>
              <a:t>of purchase.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Time on page doesn’t matter</a:t>
            </a:r>
            <a:r>
              <a:rPr lang="en-US" dirty="0"/>
              <a:t>. Engagement depth matters more than duration.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Checkout progression (</a:t>
            </a:r>
            <a:r>
              <a:rPr lang="en-US" b="1" dirty="0" err="1"/>
              <a:t>PageType</a:t>
            </a:r>
            <a:r>
              <a:rPr lang="en-US" b="1" dirty="0"/>
              <a:t>)</a:t>
            </a:r>
            <a:r>
              <a:rPr lang="en-US" dirty="0"/>
              <a:t> is the key behavior to track.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 simple, interpretable model can predict conversions with high accuracy.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F4FEA1EE-7455-B32A-0E39-52AD3837A2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270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77"/>
    </mc:Choice>
    <mc:Fallback>
      <p:transition spd="slow" advTm="31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E12AF-0EEE-F5CF-7141-81E62D779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3F6E2-B723-FC45-0554-7BCFFD962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increase conversions:</a:t>
            </a:r>
          </a:p>
          <a:p>
            <a:pPr lvl="1"/>
            <a:r>
              <a:rPr lang="en-US" dirty="0"/>
              <a:t>Encourage users to add to their cart early (reminders, small discounts, etc.).</a:t>
            </a:r>
          </a:p>
          <a:p>
            <a:pPr lvl="1"/>
            <a:r>
              <a:rPr lang="en-US" dirty="0"/>
              <a:t>Simplify the checkout flow – remove friction between product view and purchase.</a:t>
            </a:r>
          </a:p>
          <a:p>
            <a:pPr lvl="1"/>
            <a:r>
              <a:rPr lang="en-US" dirty="0"/>
              <a:t>Focus on high-intent users at later funnel stages with personalized offers.</a:t>
            </a:r>
          </a:p>
          <a:p>
            <a:pPr lvl="1"/>
            <a:r>
              <a:rPr lang="en-US" dirty="0"/>
              <a:t>Monitor funnel drop-off metrics regularly and optimize weak touchpoints.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682075A7-2458-04BA-2CB6-36601E7956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363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63"/>
    </mc:Choice>
    <mc:Fallback>
      <p:transition spd="slow" advTm="29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8CF0FE-7F03-B07B-8EB4-619904A5E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05AEC-D67D-AF24-9696-091BEC356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12E38-F7CD-E2D8-46D9-44508AF50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model could evolve to:</a:t>
            </a:r>
          </a:p>
          <a:p>
            <a:pPr lvl="1"/>
            <a:r>
              <a:rPr lang="en-US" dirty="0"/>
              <a:t>Predict </a:t>
            </a:r>
            <a:r>
              <a:rPr lang="en-US" b="1" dirty="0"/>
              <a:t>churn </a:t>
            </a:r>
            <a:r>
              <a:rPr lang="en-US" dirty="0"/>
              <a:t>or </a:t>
            </a:r>
            <a:r>
              <a:rPr lang="en-US" b="1" dirty="0"/>
              <a:t>subscription renewals.</a:t>
            </a:r>
          </a:p>
          <a:p>
            <a:pPr lvl="1"/>
            <a:r>
              <a:rPr lang="en-US" dirty="0"/>
              <a:t>Personalize recommendations based on engagement patterns.</a:t>
            </a:r>
          </a:p>
          <a:p>
            <a:pPr lvl="1"/>
            <a:r>
              <a:rPr lang="en-US" dirty="0"/>
              <a:t>Integrate into </a:t>
            </a:r>
            <a:r>
              <a:rPr lang="en-US" b="1" dirty="0"/>
              <a:t>real-time marketing dashboards </a:t>
            </a:r>
            <a:r>
              <a:rPr lang="en-US" dirty="0"/>
              <a:t>for smarter decision-making.</a:t>
            </a:r>
          </a:p>
          <a:p>
            <a:r>
              <a:rPr lang="en-US" b="1" dirty="0"/>
              <a:t>Ethical note: </a:t>
            </a:r>
            <a:r>
              <a:rPr lang="en-US" dirty="0"/>
              <a:t>All data is anonymized and used responsibly to enhance, not exploit, the customer experience.</a:t>
            </a:r>
            <a:endParaRPr lang="en-US" b="1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7C9406D9-CC46-7631-44D8-87A2B3B8B7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603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81"/>
    </mc:Choice>
    <mc:Fallback>
      <p:transition spd="slow" advTm="28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658A6-7145-455E-4891-5BA83E920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6CEDE-B005-FDDB-007C-7750E4BDA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B34D5-7CB2-C7D9-B342-C53D611A0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demonstrates how data-driven behavioral insights can transform e-commerce strategy.</a:t>
            </a:r>
          </a:p>
          <a:p>
            <a:r>
              <a:rPr lang="en-US" dirty="0"/>
              <a:t>By understanding where users engage and where they drop off, businesses can bridge the gap between browsing and buying.</a:t>
            </a:r>
          </a:p>
          <a:p>
            <a:r>
              <a:rPr lang="en-US" b="1" dirty="0"/>
              <a:t>Key takeaway: </a:t>
            </a:r>
            <a:r>
              <a:rPr lang="en-US" dirty="0"/>
              <a:t>The more personalized and frictionless the journey, the more likely a customer is to convert.</a:t>
            </a:r>
            <a:endParaRPr lang="en-US" b="1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659D8EAA-47C5-A47B-8CD1-6CA0A5182B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25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40"/>
    </mc:Choice>
    <mc:Fallback>
      <p:transition spd="slow" advTm="279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96B07-87AE-9BC0-EED7-BA04EAA82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7A78D-FED2-ACDE-CCDD-940C1E9BA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E-commerce sites attract thousands of visitors daily, but most never make a purchase.</a:t>
            </a:r>
          </a:p>
          <a:p>
            <a:r>
              <a:rPr lang="en-US" dirty="0"/>
              <a:t>Understanding </a:t>
            </a:r>
            <a:r>
              <a:rPr lang="en-US" i="1" dirty="0"/>
              <a:t>why</a:t>
            </a:r>
            <a:r>
              <a:rPr lang="en-US" dirty="0"/>
              <a:t> users drop off, and identifying what drives purchases, is critical.</a:t>
            </a:r>
          </a:p>
          <a:p>
            <a:r>
              <a:rPr lang="en-US" dirty="0"/>
              <a:t>This project aims to answer one central question: </a:t>
            </a:r>
            <a:r>
              <a:rPr lang="en-US" b="1" dirty="0"/>
              <a:t>Which customer behaviors most accurately predict a purchase?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CC12593D-5AE1-768D-A0D1-4AF1F5C9CE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693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89"/>
    </mc:Choice>
    <mc:Fallback>
      <p:transition spd="slow" advTm="23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8BAABE-CFCA-0872-37C4-8924CE09A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F7910-1A13-2075-2A80-45CB3F3C3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CCE4B-2E10-5721-583D-4E678B868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missed purchase is a lost opportunity.</a:t>
            </a:r>
          </a:p>
          <a:p>
            <a:r>
              <a:rPr lang="en-US" dirty="0"/>
              <a:t>If companies can recognize high-intent users early in their journey, they can:</a:t>
            </a:r>
          </a:p>
          <a:p>
            <a:pPr lvl="1"/>
            <a:r>
              <a:rPr lang="en-US" dirty="0"/>
              <a:t>Personalize offers and recommendations.</a:t>
            </a:r>
          </a:p>
          <a:p>
            <a:pPr lvl="1"/>
            <a:r>
              <a:rPr lang="en-US" dirty="0"/>
              <a:t>Reduce cart abandonment.</a:t>
            </a:r>
          </a:p>
          <a:p>
            <a:pPr lvl="1"/>
            <a:r>
              <a:rPr lang="en-US" dirty="0"/>
              <a:t>Focus marketing dollars where they have the most impact.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D9D815C0-2EC2-CA4E-922D-4DAD39F838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397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34"/>
    </mc:Choice>
    <mc:Fallback>
      <p:transition spd="slow" advTm="26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96789-E0E2-400E-57E9-7C668D832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1C502-4B44-5485-09B8-A5D0F2924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1DE8E-C6DA-007E-8CD1-48A768A11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Dataset: Customer Journey – Click to Conversion (Kaggle, 2025)</a:t>
            </a:r>
          </a:p>
          <a:p>
            <a:r>
              <a:rPr lang="en-US" dirty="0"/>
              <a:t>12,719 sessions</a:t>
            </a:r>
          </a:p>
          <a:p>
            <a:r>
              <a:rPr lang="en-US" dirty="0"/>
              <a:t>10 variables capturing user behavior.</a:t>
            </a:r>
          </a:p>
          <a:p>
            <a:r>
              <a:rPr lang="en-US" dirty="0"/>
              <a:t>Key fields include:</a:t>
            </a:r>
          </a:p>
          <a:p>
            <a:pPr lvl="1"/>
            <a:r>
              <a:rPr lang="en-US" b="1" dirty="0" err="1"/>
              <a:t>PageType</a:t>
            </a:r>
            <a:r>
              <a:rPr lang="en-US" b="1" dirty="0"/>
              <a:t>: </a:t>
            </a:r>
            <a:r>
              <a:rPr lang="en-US" dirty="0"/>
              <a:t>Home, Product, Cart, Checkout, Confirmation</a:t>
            </a:r>
          </a:p>
          <a:p>
            <a:pPr lvl="1"/>
            <a:r>
              <a:rPr lang="en-US" b="1" dirty="0" err="1"/>
              <a:t>DeviceType</a:t>
            </a:r>
            <a:r>
              <a:rPr lang="en-US" b="1" dirty="0"/>
              <a:t>: </a:t>
            </a:r>
            <a:r>
              <a:rPr lang="en-US" dirty="0"/>
              <a:t>Desktop, Mobile, Tablet</a:t>
            </a:r>
          </a:p>
          <a:p>
            <a:pPr lvl="1"/>
            <a:r>
              <a:rPr lang="en-US" b="1" dirty="0" err="1"/>
              <a:t>ReferralSource</a:t>
            </a:r>
            <a:r>
              <a:rPr lang="en-US" b="1" dirty="0"/>
              <a:t>:</a:t>
            </a:r>
            <a:r>
              <a:rPr lang="en-US" dirty="0"/>
              <a:t> Google, Email, Social Media, Direct</a:t>
            </a:r>
          </a:p>
          <a:p>
            <a:pPr lvl="1"/>
            <a:r>
              <a:rPr lang="en-US" b="1" dirty="0" err="1"/>
              <a:t>ItemsInCart</a:t>
            </a:r>
            <a:r>
              <a:rPr lang="en-US" dirty="0"/>
              <a:t> and </a:t>
            </a:r>
            <a:r>
              <a:rPr lang="en-US" b="1" dirty="0" err="1"/>
              <a:t>TimeOnPage_seconds</a:t>
            </a:r>
            <a:endParaRPr lang="en-US" b="1" dirty="0"/>
          </a:p>
          <a:p>
            <a:pPr lvl="1"/>
            <a:r>
              <a:rPr lang="en-US" b="1" dirty="0"/>
              <a:t>Purchased:</a:t>
            </a:r>
            <a:r>
              <a:rPr lang="en-US" dirty="0"/>
              <a:t> 1 (Yes), 0 (No)</a:t>
            </a:r>
          </a:p>
          <a:p>
            <a:r>
              <a:rPr lang="en-US" dirty="0"/>
              <a:t>The data was clean, balanced across countries, and ready for modeling.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F94FE065-9961-AF1D-5EB3-F57092C934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6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36"/>
    </mc:Choice>
    <mc:Fallback>
      <p:transition spd="slow" advTm="30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81577AD-DA5F-48B3-8FB9-5199BA9E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5350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E79D9D-AF39-8FD5-1790-D585F54F2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The Customer Funnel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FFF7-095A-0020-5D18-5B7A5DC82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9249" y="2510395"/>
            <a:ext cx="4016116" cy="3274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Most users begin on </a:t>
            </a:r>
            <a:r>
              <a:rPr lang="en-US" b="1" dirty="0">
                <a:solidFill>
                  <a:srgbClr val="FFFFFF"/>
                </a:solidFill>
              </a:rPr>
              <a:t>home</a:t>
            </a:r>
            <a:r>
              <a:rPr lang="en-US" dirty="0">
                <a:solidFill>
                  <a:srgbClr val="FFFFFF"/>
                </a:solidFill>
              </a:rPr>
              <a:t> and </a:t>
            </a:r>
            <a:r>
              <a:rPr lang="en-US" b="1" dirty="0">
                <a:solidFill>
                  <a:srgbClr val="FFFFFF"/>
                </a:solidFill>
              </a:rPr>
              <a:t>product pages</a:t>
            </a:r>
            <a:r>
              <a:rPr lang="en-US" dirty="0">
                <a:solidFill>
                  <a:srgbClr val="FFFFFF"/>
                </a:solidFill>
              </a:rPr>
              <a:t>, but only a small fraction reach </a:t>
            </a:r>
            <a:r>
              <a:rPr lang="en-US" b="1" dirty="0">
                <a:solidFill>
                  <a:srgbClr val="FFFFFF"/>
                </a:solidFill>
              </a:rPr>
              <a:t>checkou</a:t>
            </a:r>
            <a:r>
              <a:rPr lang="en-US" dirty="0">
                <a:solidFill>
                  <a:srgbClr val="FFFFFF"/>
                </a:solidFill>
              </a:rPr>
              <a:t>t or </a:t>
            </a:r>
            <a:r>
              <a:rPr lang="en-US" b="1" dirty="0">
                <a:solidFill>
                  <a:srgbClr val="FFFFFF"/>
                </a:solidFill>
              </a:rPr>
              <a:t>confirmation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  <a:p>
            <a:r>
              <a:rPr lang="en-US" dirty="0">
                <a:solidFill>
                  <a:srgbClr val="FFFFFF"/>
                </a:solidFill>
              </a:rPr>
              <a:t>This funnel drop-off is the biggest barrier to conversions, as each stage loses potential buyers.</a:t>
            </a:r>
          </a:p>
        </p:txBody>
      </p:sp>
      <p:pic>
        <p:nvPicPr>
          <p:cNvPr id="6" name="Content Placeholder 5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A1CFC9AC-5247-1928-2F4B-3E6F84E28E1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5137463" y="970645"/>
            <a:ext cx="6193767" cy="4908558"/>
          </a:xfrm>
          <a:prstGeom prst="rect">
            <a:avLst/>
          </a:prstGeom>
        </p:spPr>
      </p:pic>
      <p:pic>
        <p:nvPicPr>
          <p:cNvPr id="9" name="Audio 8">
            <a:extLst>
              <a:ext uri="{FF2B5EF4-FFF2-40B4-BE49-F238E27FC236}">
                <a16:creationId xmlns:a16="http://schemas.microsoft.com/office/drawing/2014/main" id="{B5A6AD6F-27E2-A75A-FCD7-63D0698034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487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74"/>
    </mc:Choice>
    <mc:Fallback>
      <p:transition spd="slow" advTm="23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CAE447-B2F8-4D37-5FE0-4ED0E502F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81577AD-DA5F-48B3-8FB9-5199BA9E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5350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1D6B9-6D5D-35ED-C80C-306BF9529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How Long Do People Stay?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DB7AC5-4B78-1D5E-E99A-50214A9596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9249" y="2510395"/>
            <a:ext cx="4016116" cy="3274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Time on page varied widely, with no dominant peak.</a:t>
            </a:r>
          </a:p>
          <a:p>
            <a:r>
              <a:rPr lang="en-US" dirty="0">
                <a:solidFill>
                  <a:srgbClr val="FFFFFF"/>
                </a:solidFill>
              </a:rPr>
              <a:t>This suggests that </a:t>
            </a:r>
            <a:r>
              <a:rPr lang="en-US" b="1" dirty="0">
                <a:solidFill>
                  <a:srgbClr val="FFFFFF"/>
                </a:solidFill>
              </a:rPr>
              <a:t>length of visit alone does not predict purchases</a:t>
            </a:r>
            <a:r>
              <a:rPr lang="en-US" dirty="0">
                <a:solidFill>
                  <a:srgbClr val="FFFFFF"/>
                </a:solidFill>
              </a:rPr>
              <a:t>.</a:t>
            </a:r>
          </a:p>
          <a:p>
            <a:r>
              <a:rPr lang="en-US" dirty="0">
                <a:solidFill>
                  <a:srgbClr val="FFFFFF"/>
                </a:solidFill>
              </a:rPr>
              <a:t>Some shoppers buy quickly, others browse for a while without buying.</a:t>
            </a:r>
          </a:p>
        </p:txBody>
      </p:sp>
      <p:pic>
        <p:nvPicPr>
          <p:cNvPr id="10" name="Content Placeholder 9" descr="A graph of a number of columns&#10;&#10;AI-generated content may be incorrect.">
            <a:extLst>
              <a:ext uri="{FF2B5EF4-FFF2-40B4-BE49-F238E27FC236}">
                <a16:creationId xmlns:a16="http://schemas.microsoft.com/office/drawing/2014/main" id="{880E42B5-988B-EFEA-894D-E833A287543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5137463" y="993871"/>
            <a:ext cx="6193767" cy="4862105"/>
          </a:xfrm>
          <a:prstGeom prst="rect">
            <a:avLst/>
          </a:prstGeom>
        </p:spPr>
      </p:pic>
      <p:pic>
        <p:nvPicPr>
          <p:cNvPr id="13" name="Audio 12">
            <a:extLst>
              <a:ext uri="{FF2B5EF4-FFF2-40B4-BE49-F238E27FC236}">
                <a16:creationId xmlns:a16="http://schemas.microsoft.com/office/drawing/2014/main" id="{3C373FB3-CA02-3027-51A9-117FE7769B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42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24"/>
    </mc:Choice>
    <mc:Fallback>
      <p:transition spd="slow" advTm="24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306BB9-AA1A-ED88-414C-5FEBFDA84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F645BF8-7885-4398-80BC-4C0DF24F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12FB65-CD2B-4005-B910-132DCE19FC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1577AD-DA5F-48B3-8FB9-5199BA9E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5350"/>
            <a:ext cx="4642228" cy="5330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7713FF-A40D-B1BF-6286-43DD5F43B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Key Behavior Indicator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C6082-D538-1BC0-0699-CF7CAA100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89249" y="2510395"/>
            <a:ext cx="4016116" cy="3274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900">
                <a:solidFill>
                  <a:srgbClr val="FFFFFF"/>
                </a:solidFill>
              </a:rPr>
              <a:t>Adding items to the cart turned out to be the strongest signal of buying intent.</a:t>
            </a:r>
          </a:p>
          <a:p>
            <a:r>
              <a:rPr lang="en-US" sz="1900">
                <a:solidFill>
                  <a:srgbClr val="FFFFFF"/>
                </a:solidFill>
              </a:rPr>
              <a:t>Correlation: </a:t>
            </a:r>
            <a:r>
              <a:rPr lang="en-US" sz="1900" b="1">
                <a:solidFill>
                  <a:srgbClr val="FFFFFF"/>
                </a:solidFill>
              </a:rPr>
              <a:t>r = 0.155, p &lt; 0.001</a:t>
            </a:r>
          </a:p>
          <a:p>
            <a:r>
              <a:rPr lang="en-US" sz="1900">
                <a:solidFill>
                  <a:srgbClr val="FFFFFF"/>
                </a:solidFill>
              </a:rPr>
              <a:t>Even a small increase in items added significantly increased purchase likelihood.</a:t>
            </a:r>
          </a:p>
          <a:p>
            <a:r>
              <a:rPr lang="en-US" sz="1900">
                <a:solidFill>
                  <a:srgbClr val="FFFFFF"/>
                </a:solidFill>
              </a:rPr>
              <a:t>Conclusion: Getting users to add </a:t>
            </a:r>
            <a:r>
              <a:rPr lang="en-US" sz="1900" i="1">
                <a:solidFill>
                  <a:srgbClr val="FFFFFF"/>
                </a:solidFill>
              </a:rPr>
              <a:t>something</a:t>
            </a:r>
            <a:r>
              <a:rPr lang="en-US" sz="1900">
                <a:solidFill>
                  <a:srgbClr val="FFFFFF"/>
                </a:solidFill>
              </a:rPr>
              <a:t> to their cart is the first major commitment point.</a:t>
            </a:r>
          </a:p>
        </p:txBody>
      </p:sp>
      <p:pic>
        <p:nvPicPr>
          <p:cNvPr id="8" name="Content Placeholder 7" descr="A yellow and purple squares with white text&#10;&#10;AI-generated content may be incorrect.">
            <a:extLst>
              <a:ext uri="{FF2B5EF4-FFF2-40B4-BE49-F238E27FC236}">
                <a16:creationId xmlns:a16="http://schemas.microsoft.com/office/drawing/2014/main" id="{A276A820-AD4A-D289-8B3C-28BF25902F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5137463" y="993871"/>
            <a:ext cx="6193767" cy="4862105"/>
          </a:xfrm>
          <a:prstGeom prst="rect">
            <a:avLst/>
          </a:prstGeom>
        </p:spPr>
      </p:pic>
      <p:pic>
        <p:nvPicPr>
          <p:cNvPr id="11" name="Audio 10">
            <a:extLst>
              <a:ext uri="{FF2B5EF4-FFF2-40B4-BE49-F238E27FC236}">
                <a16:creationId xmlns:a16="http://schemas.microsoft.com/office/drawing/2014/main" id="{EA770E37-31D8-2FD0-D742-30DC16C9C7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090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06"/>
    </mc:Choice>
    <mc:Fallback>
      <p:transition spd="slow" advTm="32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589DB-426F-24BA-1E49-8DA2C5E2D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Matters?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9EFC9-D920-3BE0-7403-D7B30E534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statistical test (Cramer’s V) showed:</a:t>
            </a:r>
          </a:p>
          <a:p>
            <a:pPr lvl="1"/>
            <a:r>
              <a:rPr lang="en-US" b="1" dirty="0" err="1"/>
              <a:t>PageType</a:t>
            </a:r>
            <a:r>
              <a:rPr lang="en-US" dirty="0"/>
              <a:t> had the strongest relationship with purchases</a:t>
            </a:r>
          </a:p>
          <a:p>
            <a:pPr lvl="2"/>
            <a:r>
              <a:rPr lang="en-US" b="1" dirty="0"/>
              <a:t>V = 0.576, p &lt; 0.001</a:t>
            </a:r>
          </a:p>
          <a:p>
            <a:pPr lvl="1"/>
            <a:r>
              <a:rPr lang="en-US" b="1" dirty="0"/>
              <a:t>Country </a:t>
            </a:r>
            <a:r>
              <a:rPr lang="en-US" dirty="0"/>
              <a:t>and </a:t>
            </a:r>
            <a:r>
              <a:rPr lang="en-US" b="1" dirty="0" err="1"/>
              <a:t>ReferralSource</a:t>
            </a:r>
            <a:r>
              <a:rPr lang="en-US" dirty="0"/>
              <a:t> showed weak but significant effects</a:t>
            </a:r>
          </a:p>
          <a:p>
            <a:pPr lvl="1"/>
            <a:r>
              <a:rPr lang="en-US" b="1" dirty="0" err="1"/>
              <a:t>DeviceType</a:t>
            </a:r>
            <a:r>
              <a:rPr lang="en-US" dirty="0"/>
              <a:t> had </a:t>
            </a:r>
            <a:r>
              <a:rPr lang="en-US" i="1" dirty="0"/>
              <a:t>no</a:t>
            </a:r>
            <a:r>
              <a:rPr lang="en-US" dirty="0"/>
              <a:t> meaningful relationship</a:t>
            </a:r>
          </a:p>
          <a:p>
            <a:r>
              <a:rPr lang="en-US" b="1" dirty="0"/>
              <a:t>Interpretation</a:t>
            </a:r>
            <a:r>
              <a:rPr lang="en-US" dirty="0"/>
              <a:t>: The deeper a user travels into a site, especially to checkout or confirmation, the more likely they are to convert.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7519D8BA-3514-6A65-02AC-633BE8B80C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674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80"/>
    </mc:Choice>
    <mc:Fallback>
      <p:transition spd="slow" advTm="35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9E1BD-30C4-9085-3467-8D18985A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1F6B0-D525-484F-3402-3F19A815C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 models were built to predict purchase likelihood:</a:t>
            </a:r>
          </a:p>
          <a:p>
            <a:pPr lvl="1"/>
            <a:r>
              <a:rPr lang="en-US" b="1" dirty="0"/>
              <a:t>Random Forest </a:t>
            </a:r>
            <a:r>
              <a:rPr lang="en-US" dirty="0"/>
              <a:t>– more complex but less accurate.</a:t>
            </a:r>
          </a:p>
          <a:p>
            <a:pPr lvl="1"/>
            <a:r>
              <a:rPr lang="en-US" b="1" dirty="0"/>
              <a:t>Logistic Regression </a:t>
            </a:r>
            <a:r>
              <a:rPr lang="en-US" dirty="0"/>
              <a:t>– simpler, faster, and more interpretable.</a:t>
            </a:r>
          </a:p>
          <a:p>
            <a:r>
              <a:rPr lang="en-US" b="1" dirty="0"/>
              <a:t>Performance:</a:t>
            </a:r>
          </a:p>
          <a:p>
            <a:pPr lvl="1"/>
            <a:r>
              <a:rPr lang="en-US" dirty="0"/>
              <a:t>Accuracy: </a:t>
            </a:r>
            <a:r>
              <a:rPr lang="en-US" b="1" dirty="0"/>
              <a:t>86.9%</a:t>
            </a:r>
            <a:endParaRPr lang="en-US" dirty="0"/>
          </a:p>
          <a:p>
            <a:pPr lvl="1"/>
            <a:r>
              <a:rPr lang="en-US" dirty="0"/>
              <a:t>ROC-AUC: </a:t>
            </a:r>
            <a:r>
              <a:rPr lang="en-US" b="1" dirty="0"/>
              <a:t>0.959</a:t>
            </a:r>
            <a:endParaRPr lang="en-US" dirty="0"/>
          </a:p>
          <a:p>
            <a:pPr lvl="1"/>
            <a:r>
              <a:rPr lang="en-US" dirty="0"/>
              <a:t>F1-Score: </a:t>
            </a:r>
            <a:r>
              <a:rPr lang="en-US" b="1" dirty="0"/>
              <a:t>0.82</a:t>
            </a:r>
            <a:endParaRPr lang="en-US" dirty="0"/>
          </a:p>
          <a:p>
            <a:r>
              <a:rPr lang="en-US" dirty="0"/>
              <a:t>The Logistic Regression model correctly identified the majority of actual buyers.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17F7F68E-6216-A9B4-1CFB-30314CE1D3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74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663"/>
    </mc:Choice>
    <mc:Fallback>
      <p:transition spd="slow" advTm="32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49</TotalTime>
  <Words>1754</Words>
  <Application>Microsoft Macintosh PowerPoint</Application>
  <PresentationFormat>Widescreen</PresentationFormat>
  <Paragraphs>98</Paragraphs>
  <Slides>13</Slides>
  <Notes>13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Corbel</vt:lpstr>
      <vt:lpstr>Wingdings 2</vt:lpstr>
      <vt:lpstr>Frame</vt:lpstr>
      <vt:lpstr>Mapping the Customer Journey: Predicting Purchase Conversion through Behavioral Analytics</vt:lpstr>
      <vt:lpstr>The Problem</vt:lpstr>
      <vt:lpstr>Why It Matters</vt:lpstr>
      <vt:lpstr>The Data</vt:lpstr>
      <vt:lpstr>The Customer Funnel</vt:lpstr>
      <vt:lpstr>How Long Do People Stay?</vt:lpstr>
      <vt:lpstr>Key Behavior Indicator</vt:lpstr>
      <vt:lpstr>What Else Matters?</vt:lpstr>
      <vt:lpstr>Predictive Modeling</vt:lpstr>
      <vt:lpstr>What We Learned</vt:lpstr>
      <vt:lpstr>Business Takeaways</vt:lpstr>
      <vt:lpstr>Future Uses</vt:lpstr>
      <vt:lpstr>Closing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Emily Picinich</dc:creator>
  <cp:lastModifiedBy>Emily Picinich</cp:lastModifiedBy>
  <cp:revision>1</cp:revision>
  <dcterms:created xsi:type="dcterms:W3CDTF">2025-11-01T18:55:10Z</dcterms:created>
  <dcterms:modified xsi:type="dcterms:W3CDTF">2025-11-01T19:44:31Z</dcterms:modified>
</cp:coreProperties>
</file>

<file path=docProps/thumbnail.jpeg>
</file>